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6" r:id="rId5"/>
    <p:sldId id="267" r:id="rId6"/>
    <p:sldId id="268" r:id="rId7"/>
    <p:sldId id="270" r:id="rId8"/>
    <p:sldId id="265" r:id="rId9"/>
    <p:sldId id="269" r:id="rId10"/>
    <p:sldId id="271" r:id="rId11"/>
    <p:sldId id="273" r:id="rId12"/>
    <p:sldId id="272" r:id="rId13"/>
    <p:sldId id="261" r:id="rId14"/>
    <p:sldId id="262" r:id="rId15"/>
    <p:sldId id="263" r:id="rId16"/>
  </p:sldIdLst>
  <p:sldSz cx="18288000" cy="10287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8" roundtripDataSignature="AMtx7mj5ED6bEvTQaSBHpcWT7cxHutAi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D8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54" y="24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6" name="Google Shape;20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34157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6" name="Google Shape;20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1707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c2d4d71b2e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0" name="Google Shape;140;g2c2d4d71b2e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5" name="Google Shape;15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2653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3" name="Google Shape;17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c2d4d71b2e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0" name="Google Shape;180;g2c2d4d71b2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2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2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2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2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85D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"/>
          <p:cNvGrpSpPr/>
          <p:nvPr/>
        </p:nvGrpSpPr>
        <p:grpSpPr>
          <a:xfrm>
            <a:off x="11584888" y="-5151789"/>
            <a:ext cx="8275151" cy="18621426"/>
            <a:chOff x="0" y="0"/>
            <a:chExt cx="11033535" cy="24828568"/>
          </a:xfrm>
        </p:grpSpPr>
        <p:sp>
          <p:nvSpPr>
            <p:cNvPr id="89" name="Google Shape;89;p1"/>
            <p:cNvSpPr/>
            <p:nvPr/>
          </p:nvSpPr>
          <p:spPr>
            <a:xfrm>
              <a:off x="0" y="11208012"/>
              <a:ext cx="11033535" cy="13620556"/>
            </a:xfrm>
            <a:custGeom>
              <a:avLst/>
              <a:gdLst/>
              <a:ahLst/>
              <a:cxnLst/>
              <a:rect l="l" t="t" r="r" b="b"/>
              <a:pathLst>
                <a:path w="11033535" h="13620556" extrusionOk="0">
                  <a:moveTo>
                    <a:pt x="0" y="0"/>
                  </a:moveTo>
                  <a:lnTo>
                    <a:pt x="11033535" y="0"/>
                  </a:lnTo>
                  <a:lnTo>
                    <a:pt x="11033535" y="13620556"/>
                  </a:lnTo>
                  <a:lnTo>
                    <a:pt x="0" y="1362055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0" y="0"/>
              <a:ext cx="11033535" cy="13620556"/>
            </a:xfrm>
            <a:custGeom>
              <a:avLst/>
              <a:gdLst/>
              <a:ahLst/>
              <a:cxnLst/>
              <a:rect l="l" t="t" r="r" b="b"/>
              <a:pathLst>
                <a:path w="11033535" h="13620556" extrusionOk="0">
                  <a:moveTo>
                    <a:pt x="0" y="0"/>
                  </a:moveTo>
                  <a:lnTo>
                    <a:pt x="11033535" y="0"/>
                  </a:lnTo>
                  <a:lnTo>
                    <a:pt x="11033535" y="13620556"/>
                  </a:lnTo>
                  <a:lnTo>
                    <a:pt x="0" y="1362055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" name="Google Shape;91;p1"/>
          <p:cNvSpPr/>
          <p:nvPr/>
        </p:nvSpPr>
        <p:spPr>
          <a:xfrm>
            <a:off x="12952574" y="251040"/>
            <a:ext cx="4794788" cy="4114800"/>
          </a:xfrm>
          <a:custGeom>
            <a:avLst/>
            <a:gdLst/>
            <a:ahLst/>
            <a:cxnLst/>
            <a:rect l="l" t="t" r="r" b="b"/>
            <a:pathLst>
              <a:path w="4794788" h="4114800" extrusionOk="0">
                <a:moveTo>
                  <a:pt x="0" y="0"/>
                </a:moveTo>
                <a:lnTo>
                  <a:pt x="4794788" y="0"/>
                </a:lnTo>
                <a:lnTo>
                  <a:pt x="47947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85648" y="4568209"/>
            <a:ext cx="5102352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 txBox="1"/>
          <p:nvPr/>
        </p:nvSpPr>
        <p:spPr>
          <a:xfrm>
            <a:off x="4724400" y="1923800"/>
            <a:ext cx="7221300" cy="3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44"/>
              <a:buFont typeface="Arial"/>
              <a:buNone/>
            </a:pPr>
            <a:r>
              <a:rPr lang="en-US" sz="5044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Báo cáo </a:t>
            </a:r>
            <a:endParaRPr sz="5044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44"/>
              <a:buFont typeface="Arial"/>
              <a:buNone/>
            </a:pPr>
            <a:endParaRPr sz="5044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442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44"/>
              <a:buFont typeface="Arial"/>
              <a:buNone/>
            </a:pPr>
            <a:endParaRPr sz="5044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442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44"/>
              <a:buFont typeface="Arial"/>
              <a:buNone/>
            </a:pPr>
            <a:endParaRPr sz="5044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352424" y="2872850"/>
            <a:ext cx="1154610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40"/>
              <a:buFont typeface="Arial"/>
              <a:buNone/>
            </a:pPr>
            <a:r>
              <a:rPr lang="en-US" sz="374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Đồ án tốt nghiệp</a:t>
            </a:r>
            <a:endParaRPr sz="374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40"/>
              <a:buFont typeface="Arial"/>
              <a:buNone/>
            </a:pPr>
            <a:r>
              <a:rPr lang="en-US" sz="374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Tên đề tài: </a:t>
            </a:r>
            <a:r>
              <a:rPr lang="en-US" sz="37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Xây dựng website bán thiết bị công nghệ.</a:t>
            </a:r>
            <a:endParaRPr sz="37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858367" y="4897828"/>
            <a:ext cx="11248800" cy="42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95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n-US" sz="3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Giáo viên hướng dẫn:</a:t>
            </a:r>
            <a:r>
              <a:rPr lang="en-US"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Ths.Trần Thị Phương Linh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95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n-US" sz="3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Sinh viên thực hiện:</a:t>
            </a:r>
            <a:endParaRPr sz="1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95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n-US"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Nguyễn Hoàng Nhật Tiến - 2015749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95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n-US"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Trần Trung Hiếu - 2011832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95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n-US"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Nguyễn Ngọc Minh Tiến - 2015840</a:t>
            </a:r>
            <a:endParaRPr sz="420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"/>
          <p:cNvSpPr/>
          <p:nvPr/>
        </p:nvSpPr>
        <p:spPr>
          <a:xfrm rot="-6143484">
            <a:off x="5571741" y="-6674511"/>
            <a:ext cx="8287517" cy="11832230"/>
          </a:xfrm>
          <a:custGeom>
            <a:avLst/>
            <a:gdLst/>
            <a:ahLst/>
            <a:cxnLst/>
            <a:rect l="l" t="t" r="r" b="b"/>
            <a:pathLst>
              <a:path w="7917976" h="6846048" extrusionOk="0">
                <a:moveTo>
                  <a:pt x="0" y="0"/>
                </a:moveTo>
                <a:lnTo>
                  <a:pt x="7917976" y="0"/>
                </a:lnTo>
                <a:lnTo>
                  <a:pt x="7917976" y="6846048"/>
                </a:lnTo>
                <a:lnTo>
                  <a:pt x="0" y="68460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8"/>
          <p:cNvSpPr txBox="1"/>
          <p:nvPr/>
        </p:nvSpPr>
        <p:spPr>
          <a:xfrm>
            <a:off x="5685182" y="213910"/>
            <a:ext cx="16020300" cy="11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80"/>
              <a:buFont typeface="Arial"/>
              <a:buNone/>
            </a:pPr>
            <a:r>
              <a:rPr lang="en-US" sz="678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2.2. </a:t>
            </a:r>
            <a:r>
              <a:rPr lang="en-US" sz="678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Xây</a:t>
            </a:r>
            <a:r>
              <a:rPr lang="en-US" sz="678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678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dựng</a:t>
            </a:r>
            <a:r>
              <a:rPr lang="en-US" sz="678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678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giao</a:t>
            </a:r>
            <a:r>
              <a:rPr lang="en-US" sz="678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678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diện</a:t>
            </a:r>
            <a:endParaRPr sz="678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8"/>
          <p:cNvSpPr txBox="1"/>
          <p:nvPr/>
        </p:nvSpPr>
        <p:spPr>
          <a:xfrm>
            <a:off x="3619499" y="1943100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17.png">
            <a:extLst>
              <a:ext uri="{FF2B5EF4-FFF2-40B4-BE49-F238E27FC236}">
                <a16:creationId xmlns:a16="http://schemas.microsoft.com/office/drawing/2014/main" id="{18EB4A29-F636-1C26-C669-FAB92CE7D889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92385" y="1349710"/>
            <a:ext cx="4711226" cy="8372821"/>
          </a:xfrm>
          <a:prstGeom prst="rect">
            <a:avLst/>
          </a:prstGeom>
          <a:ln/>
        </p:spPr>
      </p:pic>
      <p:pic>
        <p:nvPicPr>
          <p:cNvPr id="3" name="image52.png">
            <a:extLst>
              <a:ext uri="{FF2B5EF4-FFF2-40B4-BE49-F238E27FC236}">
                <a16:creationId xmlns:a16="http://schemas.microsoft.com/office/drawing/2014/main" id="{57F76EE6-E77C-7EE3-5589-F66B3D928778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6537656" y="2127750"/>
            <a:ext cx="10416844" cy="6327137"/>
          </a:xfrm>
          <a:prstGeom prst="rect">
            <a:avLst/>
          </a:prstGeom>
          <a:ln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/>
          <p:nvPr/>
        </p:nvSpPr>
        <p:spPr>
          <a:xfrm>
            <a:off x="3195149" y="0"/>
            <a:ext cx="11897699" cy="10287000"/>
          </a:xfrm>
          <a:custGeom>
            <a:avLst/>
            <a:gdLst/>
            <a:ahLst/>
            <a:cxnLst/>
            <a:rect l="l" t="t" r="r" b="b"/>
            <a:pathLst>
              <a:path w="11897699" h="10287000" extrusionOk="0">
                <a:moveTo>
                  <a:pt x="0" y="0"/>
                </a:moveTo>
                <a:lnTo>
                  <a:pt x="11897700" y="0"/>
                </a:lnTo>
                <a:lnTo>
                  <a:pt x="11897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3"/>
          <p:cNvSpPr txBox="1"/>
          <p:nvPr/>
        </p:nvSpPr>
        <p:spPr>
          <a:xfrm>
            <a:off x="4850226" y="4443125"/>
            <a:ext cx="9041400" cy="1241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ct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</a:pPr>
            <a:r>
              <a:rPr lang="en-US" sz="7400" b="1" dirty="0"/>
              <a:t>3. </a:t>
            </a:r>
            <a:r>
              <a:rPr lang="en-US" sz="7400" b="1" dirty="0" err="1"/>
              <a:t>Kết</a:t>
            </a:r>
            <a:r>
              <a:rPr lang="en-US" sz="7400" b="1" dirty="0"/>
              <a:t> </a:t>
            </a:r>
            <a:r>
              <a:rPr lang="en-US" sz="7400" b="1" dirty="0" err="1"/>
              <a:t>luận</a:t>
            </a:r>
            <a:endParaRPr sz="7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3"/>
          <p:cNvSpPr/>
          <p:nvPr/>
        </p:nvSpPr>
        <p:spPr>
          <a:xfrm rot="5400000">
            <a:off x="-3307337" y="-4409268"/>
            <a:ext cx="8672074" cy="8246354"/>
          </a:xfrm>
          <a:custGeom>
            <a:avLst/>
            <a:gdLst/>
            <a:ahLst/>
            <a:cxnLst/>
            <a:rect l="l" t="t" r="r" b="b"/>
            <a:pathLst>
              <a:path w="8672074" h="8246354" extrusionOk="0">
                <a:moveTo>
                  <a:pt x="0" y="0"/>
                </a:moveTo>
                <a:lnTo>
                  <a:pt x="8672074" y="0"/>
                </a:lnTo>
                <a:lnTo>
                  <a:pt x="8672074" y="8246354"/>
                </a:lnTo>
                <a:lnTo>
                  <a:pt x="0" y="82463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101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"/>
          <p:cNvSpPr/>
          <p:nvPr/>
        </p:nvSpPr>
        <p:spPr>
          <a:xfrm rot="-6143484">
            <a:off x="5571741" y="-6674511"/>
            <a:ext cx="8287517" cy="11832230"/>
          </a:xfrm>
          <a:custGeom>
            <a:avLst/>
            <a:gdLst/>
            <a:ahLst/>
            <a:cxnLst/>
            <a:rect l="l" t="t" r="r" b="b"/>
            <a:pathLst>
              <a:path w="7917976" h="6846048" extrusionOk="0">
                <a:moveTo>
                  <a:pt x="0" y="0"/>
                </a:moveTo>
                <a:lnTo>
                  <a:pt x="7917976" y="0"/>
                </a:lnTo>
                <a:lnTo>
                  <a:pt x="7917976" y="6846048"/>
                </a:lnTo>
                <a:lnTo>
                  <a:pt x="0" y="68460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8"/>
          <p:cNvSpPr txBox="1"/>
          <p:nvPr/>
        </p:nvSpPr>
        <p:spPr>
          <a:xfrm>
            <a:off x="3047999" y="781810"/>
            <a:ext cx="16020300" cy="11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80"/>
              <a:buFont typeface="Arial"/>
              <a:buNone/>
            </a:pPr>
            <a:r>
              <a:rPr lang="en-US" sz="678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3.1. </a:t>
            </a:r>
            <a:r>
              <a:rPr lang="en-US" sz="678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Khó</a:t>
            </a:r>
            <a:r>
              <a:rPr lang="en-US" sz="678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678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khăn</a:t>
            </a:r>
            <a:r>
              <a:rPr lang="en-US" sz="678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678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gặp</a:t>
            </a:r>
            <a:r>
              <a:rPr lang="en-US" sz="678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678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phải</a:t>
            </a:r>
            <a:r>
              <a:rPr lang="en-US" sz="678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678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giải</a:t>
            </a:r>
            <a:r>
              <a:rPr lang="en-US" sz="678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678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pháp</a:t>
            </a:r>
            <a:endParaRPr sz="678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8"/>
          <p:cNvSpPr txBox="1"/>
          <p:nvPr/>
        </p:nvSpPr>
        <p:spPr>
          <a:xfrm>
            <a:off x="3619499" y="1943100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8"/>
          <p:cNvSpPr txBox="1"/>
          <p:nvPr/>
        </p:nvSpPr>
        <p:spPr>
          <a:xfrm>
            <a:off x="1218125" y="2658620"/>
            <a:ext cx="14593374" cy="7325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Khó khăn gặp phải</a:t>
            </a:r>
            <a:endParaRPr sz="3000" b="1" i="0" u="none" strike="noStrike" cap="none">
              <a:solidFill>
                <a:srgbClr val="05050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50505"/>
              </a:buClr>
              <a:buSzPts val="3000"/>
              <a:buFont typeface="Arial"/>
              <a:buChar char="-"/>
            </a:pPr>
            <a:r>
              <a:rPr lang="en-US" sz="3000" b="0" i="0" u="none" strike="noStrike" cap="none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Thời gian làm việc bị hạn chế</a:t>
            </a:r>
            <a:endParaRPr sz="3000" b="0" i="0" u="none" strike="noStrike" cap="none">
              <a:solidFill>
                <a:srgbClr val="05050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3000"/>
              <a:buFont typeface="Arial"/>
              <a:buChar char="-"/>
            </a:pPr>
            <a:r>
              <a:rPr lang="en-US" sz="3000" b="0" i="0" u="none" strike="noStrike" cap="none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Giao tiếp với các bạn trong nhóm gặp khó khăn</a:t>
            </a:r>
            <a:endParaRPr sz="3000" b="0" i="0" u="none" strike="noStrike" cap="none">
              <a:solidFill>
                <a:srgbClr val="05050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Giải pháp:</a:t>
            </a:r>
            <a:endParaRPr sz="3000" b="1" i="0" u="none" strike="noStrike" cap="none">
              <a:solidFill>
                <a:srgbClr val="05050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50505"/>
              </a:buClr>
              <a:buSzPts val="3000"/>
              <a:buFont typeface="Arial"/>
              <a:buChar char="-"/>
            </a:pPr>
            <a:r>
              <a:rPr lang="en-US" sz="3000" b="0" i="0" u="none" strike="noStrike" cap="none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Họp nhóm và thống nhất thời gian gặp mặt để có thể phân chia công việc hợp lý.</a:t>
            </a:r>
            <a:endParaRPr sz="3000" b="0" i="0" u="none" strike="noStrike" cap="none">
              <a:solidFill>
                <a:srgbClr val="05050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3000"/>
              <a:buFont typeface="Arial"/>
              <a:buChar char="-"/>
            </a:pPr>
            <a:r>
              <a:rPr lang="en-US" sz="3000" b="0" i="0" u="none" strike="noStrike" cap="none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Báo cáo các công việc đã làm vào mỗi cuối tuần.</a:t>
            </a:r>
            <a:endParaRPr sz="3000" b="0" i="0" u="none" strike="noStrike" cap="none">
              <a:solidFill>
                <a:srgbClr val="05050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3000"/>
              <a:buFont typeface="Arial"/>
              <a:buChar char="-"/>
            </a:pPr>
            <a:r>
              <a:rPr lang="en-US" sz="3000" b="0" i="0" u="none" strike="noStrike" cap="none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Phân chia thời gian công việc hợp lý.</a:t>
            </a:r>
            <a:endParaRPr sz="3000" b="0" i="0" u="none" strike="noStrike" cap="none">
              <a:solidFill>
                <a:srgbClr val="05050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917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c2d4d71b2e_0_28"/>
          <p:cNvSpPr/>
          <p:nvPr/>
        </p:nvSpPr>
        <p:spPr>
          <a:xfrm rot="-967356">
            <a:off x="6140891" y="5358409"/>
            <a:ext cx="10601113" cy="10561358"/>
          </a:xfrm>
          <a:custGeom>
            <a:avLst/>
            <a:gdLst/>
            <a:ahLst/>
            <a:cxnLst/>
            <a:rect l="l" t="t" r="r" b="b"/>
            <a:pathLst>
              <a:path w="10608508" h="10568726" extrusionOk="0">
                <a:moveTo>
                  <a:pt x="0" y="0"/>
                </a:moveTo>
                <a:lnTo>
                  <a:pt x="10608507" y="0"/>
                </a:lnTo>
                <a:lnTo>
                  <a:pt x="10608507" y="10568726"/>
                </a:lnTo>
                <a:lnTo>
                  <a:pt x="0" y="105687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2c2d4d71b2e_0_28"/>
          <p:cNvSpPr txBox="1"/>
          <p:nvPr/>
        </p:nvSpPr>
        <p:spPr>
          <a:xfrm>
            <a:off x="947675" y="2274249"/>
            <a:ext cx="15697200" cy="526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>
              <a:lnSpc>
                <a:spcPct val="200000"/>
              </a:lnSpc>
            </a:pPr>
            <a:r>
              <a:rPr lang="en-US" sz="2400" dirty="0">
                <a:highlight>
                  <a:srgbClr val="FFFFFF"/>
                </a:highlight>
              </a:rPr>
              <a:t>- </a:t>
            </a:r>
            <a:r>
              <a:rPr lang="en-US" sz="2400" dirty="0" err="1">
                <a:highlight>
                  <a:srgbClr val="FFFFFF"/>
                </a:highlight>
              </a:rPr>
              <a:t>Tập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trung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vào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việc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cải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thiện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giao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diện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người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dùng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và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trải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nghiệm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mua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sắm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trực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tuyến</a:t>
            </a:r>
            <a:r>
              <a:rPr lang="en-US" sz="2400" dirty="0">
                <a:highlight>
                  <a:srgbClr val="FFFFFF"/>
                </a:highlight>
              </a:rPr>
              <a:t> - </a:t>
            </a:r>
            <a:r>
              <a:rPr lang="en-US" sz="2400" dirty="0" err="1">
                <a:highlight>
                  <a:srgbClr val="FFFFFF"/>
                </a:highlight>
              </a:rPr>
              <a:t>Nghiên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cứu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và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mở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rộng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danh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mục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sản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phẩm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để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đáp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ứng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nhu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cầu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đa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dạng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của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khách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hàng</a:t>
            </a:r>
            <a:r>
              <a:rPr lang="en-US" sz="2400" dirty="0">
                <a:highlight>
                  <a:srgbClr val="FFFFFF"/>
                </a:highlight>
              </a:rPr>
              <a:t>. </a:t>
            </a:r>
            <a:endParaRPr lang="en-US" sz="2000" dirty="0">
              <a:highlight>
                <a:srgbClr val="FFFFFF"/>
              </a:highlight>
            </a:endParaRPr>
          </a:p>
          <a:p>
            <a:pPr lvl="1">
              <a:lnSpc>
                <a:spcPct val="200000"/>
              </a:lnSpc>
            </a:pPr>
            <a:r>
              <a:rPr lang="en-US" sz="2400" dirty="0">
                <a:highlight>
                  <a:srgbClr val="FFFFFF"/>
                </a:highlight>
              </a:rPr>
              <a:t>- Liên </a:t>
            </a:r>
            <a:r>
              <a:rPr lang="en-US" sz="2400" dirty="0" err="1">
                <a:highlight>
                  <a:srgbClr val="FFFFFF"/>
                </a:highlight>
              </a:rPr>
              <a:t>tục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nâng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cấp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và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phát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triển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tính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năng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mới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trên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trang</a:t>
            </a:r>
            <a:r>
              <a:rPr lang="en-US" sz="2400" dirty="0">
                <a:highlight>
                  <a:srgbClr val="FFFFFF"/>
                </a:highlight>
              </a:rPr>
              <a:t> web </a:t>
            </a:r>
            <a:r>
              <a:rPr lang="en-US" sz="2400" dirty="0" err="1">
                <a:highlight>
                  <a:srgbClr val="FFFFFF"/>
                </a:highlight>
              </a:rPr>
              <a:t>để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cung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cấp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trải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nghiệm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mua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sắm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tiên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tiến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và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hiện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đại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hơn</a:t>
            </a:r>
            <a:r>
              <a:rPr lang="en-US" sz="2400" dirty="0">
                <a:highlight>
                  <a:srgbClr val="FFFFFF"/>
                </a:highlight>
              </a:rPr>
              <a:t>..</a:t>
            </a:r>
            <a:endParaRPr lang="en-US" sz="2000" dirty="0">
              <a:highlight>
                <a:srgbClr val="FFFFFF"/>
              </a:highlight>
            </a:endParaRPr>
          </a:p>
          <a:p>
            <a:pPr lvl="1">
              <a:lnSpc>
                <a:spcPct val="200000"/>
              </a:lnSpc>
            </a:pPr>
            <a:r>
              <a:rPr lang="en-US" sz="2400" dirty="0">
                <a:highlight>
                  <a:srgbClr val="FFFFFF"/>
                </a:highlight>
              </a:rPr>
              <a:t>- </a:t>
            </a:r>
            <a:r>
              <a:rPr lang="en-US" sz="2400" dirty="0" err="1">
                <a:highlight>
                  <a:srgbClr val="FFFFFF"/>
                </a:highlight>
              </a:rPr>
              <a:t>Phát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triển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tính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năng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đăng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nhập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bằng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mạng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xã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hội</a:t>
            </a:r>
            <a:r>
              <a:rPr lang="en-US" sz="2400" dirty="0">
                <a:highlight>
                  <a:srgbClr val="FFFFFF"/>
                </a:highlight>
              </a:rPr>
              <a:t>.</a:t>
            </a:r>
            <a:endParaRPr lang="en-US" sz="2000" dirty="0">
              <a:highlight>
                <a:srgbClr val="FFFFFF"/>
              </a:highlight>
            </a:endParaRPr>
          </a:p>
          <a:p>
            <a:pPr lvl="1">
              <a:lnSpc>
                <a:spcPct val="200000"/>
              </a:lnSpc>
            </a:pPr>
            <a:r>
              <a:rPr lang="en-US" sz="2400" dirty="0">
                <a:highlight>
                  <a:srgbClr val="FFFFFF"/>
                </a:highlight>
              </a:rPr>
              <a:t>- </a:t>
            </a:r>
            <a:r>
              <a:rPr lang="en-US" sz="2400" dirty="0" err="1">
                <a:highlight>
                  <a:srgbClr val="FFFFFF"/>
                </a:highlight>
              </a:rPr>
              <a:t>Cải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thiện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thanh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toán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bằng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ngân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hàng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và</a:t>
            </a:r>
            <a:r>
              <a:rPr lang="en-US" sz="2400" dirty="0">
                <a:highlight>
                  <a:srgbClr val="FFFFFF"/>
                </a:highlight>
              </a:rPr>
              <a:t> QR Code.</a:t>
            </a:r>
            <a:endParaRPr lang="en-US" sz="2000" dirty="0">
              <a:highlight>
                <a:srgbClr val="FFFFFF"/>
              </a:highlight>
            </a:endParaRPr>
          </a:p>
          <a:p>
            <a:pPr lvl="1">
              <a:lnSpc>
                <a:spcPct val="200000"/>
              </a:lnSpc>
            </a:pPr>
            <a:r>
              <a:rPr lang="en-US" sz="2400" dirty="0">
                <a:highlight>
                  <a:srgbClr val="FFFFFF"/>
                </a:highlight>
              </a:rPr>
              <a:t>- </a:t>
            </a:r>
            <a:r>
              <a:rPr lang="en-US" sz="2400" dirty="0" err="1">
                <a:highlight>
                  <a:srgbClr val="FFFFFF"/>
                </a:highlight>
              </a:rPr>
              <a:t>Thêm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xác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nhận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gmail</a:t>
            </a:r>
            <a:r>
              <a:rPr lang="en-US" sz="2400" dirty="0">
                <a:highlight>
                  <a:srgbClr val="FFFFFF"/>
                </a:highlight>
              </a:rPr>
              <a:t>, </a:t>
            </a:r>
            <a:r>
              <a:rPr lang="en-US" sz="2400" dirty="0" err="1">
                <a:highlight>
                  <a:srgbClr val="FFFFFF"/>
                </a:highlight>
              </a:rPr>
              <a:t>quên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mật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khẩu</a:t>
            </a:r>
            <a:r>
              <a:rPr lang="en-US" sz="2400" dirty="0">
                <a:highlight>
                  <a:srgbClr val="FFFFFF"/>
                </a:highlight>
              </a:rPr>
              <a:t>.</a:t>
            </a:r>
            <a:endParaRPr lang="en-US" sz="2000" dirty="0">
              <a:highlight>
                <a:srgbClr val="FFFFFF"/>
              </a:highlight>
            </a:endParaRPr>
          </a:p>
        </p:txBody>
      </p:sp>
      <p:sp>
        <p:nvSpPr>
          <p:cNvPr id="144" name="Google Shape;144;g2c2d4d71b2e_0_28"/>
          <p:cNvSpPr/>
          <p:nvPr/>
        </p:nvSpPr>
        <p:spPr>
          <a:xfrm>
            <a:off x="-1835814" y="-2975115"/>
            <a:ext cx="5566999" cy="4711261"/>
          </a:xfrm>
          <a:custGeom>
            <a:avLst/>
            <a:gdLst/>
            <a:ahLst/>
            <a:cxnLst/>
            <a:rect l="l" t="t" r="r" b="b"/>
            <a:pathLst>
              <a:path w="5566999" h="4711261" extrusionOk="0">
                <a:moveTo>
                  <a:pt x="0" y="0"/>
                </a:moveTo>
                <a:lnTo>
                  <a:pt x="5566999" y="0"/>
                </a:lnTo>
                <a:lnTo>
                  <a:pt x="5566999" y="4711262"/>
                </a:lnTo>
                <a:lnTo>
                  <a:pt x="0" y="471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g2c2d4d71b2e_0_28"/>
          <p:cNvSpPr txBox="1"/>
          <p:nvPr/>
        </p:nvSpPr>
        <p:spPr>
          <a:xfrm>
            <a:off x="-1493725" y="611876"/>
            <a:ext cx="20580000" cy="11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80"/>
              <a:buFont typeface="Arial"/>
              <a:buNone/>
            </a:pPr>
            <a:r>
              <a:rPr lang="en-US" sz="6780" b="1">
                <a:solidFill>
                  <a:schemeClr val="dk1"/>
                </a:solidFill>
              </a:rPr>
              <a:t>3</a:t>
            </a:r>
            <a:r>
              <a:rPr lang="en-US" sz="678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.2. </a:t>
            </a:r>
            <a:r>
              <a:rPr lang="en-US" sz="678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678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678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chức</a:t>
            </a:r>
            <a:r>
              <a:rPr lang="en-US" sz="678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678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năng</a:t>
            </a:r>
            <a:r>
              <a:rPr lang="en-US" sz="678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678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sẽ</a:t>
            </a:r>
            <a:r>
              <a:rPr lang="en-US" sz="678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678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phát</a:t>
            </a:r>
            <a:r>
              <a:rPr lang="en-US" sz="678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678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triển</a:t>
            </a:r>
            <a:endParaRPr sz="678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"/>
          <p:cNvSpPr/>
          <p:nvPr/>
        </p:nvSpPr>
        <p:spPr>
          <a:xfrm>
            <a:off x="3195149" y="0"/>
            <a:ext cx="11897699" cy="10287000"/>
          </a:xfrm>
          <a:custGeom>
            <a:avLst/>
            <a:gdLst/>
            <a:ahLst/>
            <a:cxnLst/>
            <a:rect l="l" t="t" r="r" b="b"/>
            <a:pathLst>
              <a:path w="11897699" h="10287000" extrusionOk="0">
                <a:moveTo>
                  <a:pt x="0" y="0"/>
                </a:moveTo>
                <a:lnTo>
                  <a:pt x="11897700" y="0"/>
                </a:lnTo>
                <a:lnTo>
                  <a:pt x="11897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6"/>
          <p:cNvSpPr txBox="1"/>
          <p:nvPr/>
        </p:nvSpPr>
        <p:spPr>
          <a:xfrm>
            <a:off x="4210146" y="4234119"/>
            <a:ext cx="9041400" cy="1241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0" algn="ct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</a:pPr>
            <a:r>
              <a:rPr lang="en-US" sz="7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endParaRPr sz="7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6"/>
          <p:cNvSpPr/>
          <p:nvPr/>
        </p:nvSpPr>
        <p:spPr>
          <a:xfrm rot="5400000">
            <a:off x="-3307337" y="-4409268"/>
            <a:ext cx="8672074" cy="8246354"/>
          </a:xfrm>
          <a:custGeom>
            <a:avLst/>
            <a:gdLst/>
            <a:ahLst/>
            <a:cxnLst/>
            <a:rect l="l" t="t" r="r" b="b"/>
            <a:pathLst>
              <a:path w="8672074" h="8246354" extrusionOk="0">
                <a:moveTo>
                  <a:pt x="0" y="0"/>
                </a:moveTo>
                <a:lnTo>
                  <a:pt x="8672074" y="0"/>
                </a:lnTo>
                <a:lnTo>
                  <a:pt x="8672074" y="8246354"/>
                </a:lnTo>
                <a:lnTo>
                  <a:pt x="0" y="82463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9" descr="Hình ảnh cảm ơn thầy cô đã lắng nghe tuyệt đẹp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/>
          <p:nvPr/>
        </p:nvSpPr>
        <p:spPr>
          <a:xfrm>
            <a:off x="3117002" y="612692"/>
            <a:ext cx="124968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</a:pPr>
            <a:r>
              <a:rPr lang="en-US" sz="7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NỘI DUNG CHÍNH</a:t>
            </a:r>
            <a:endParaRPr sz="7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849126" y="2989835"/>
            <a:ext cx="7570500" cy="1726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C86C1F"/>
              </a:gs>
              <a:gs pos="80000">
                <a:srgbClr val="FF8E29"/>
              </a:gs>
              <a:gs pos="100000">
                <a:srgbClr val="FF8D25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11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dirty="0">
                <a:solidFill>
                  <a:schemeClr val="lt1"/>
                </a:solidFill>
              </a:rPr>
              <a:t>1</a:t>
            </a:r>
            <a:r>
              <a:rPr lang="en-US" sz="3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38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Tổng</a:t>
            </a:r>
            <a:r>
              <a:rPr lang="en-US" sz="3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8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quan</a:t>
            </a:r>
            <a:r>
              <a:rPr lang="en-US" sz="3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8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đề</a:t>
            </a:r>
            <a:r>
              <a:rPr lang="en-US" sz="3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8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tài</a:t>
            </a:r>
            <a:endParaRPr sz="3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10132273" y="2989835"/>
            <a:ext cx="7570500" cy="1863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C86C1F"/>
              </a:gs>
              <a:gs pos="80000">
                <a:srgbClr val="FF8E29"/>
              </a:gs>
              <a:gs pos="100000">
                <a:srgbClr val="FF8D25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11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dirty="0">
                <a:solidFill>
                  <a:schemeClr val="lt1"/>
                </a:solidFill>
              </a:rPr>
              <a:t>2</a:t>
            </a:r>
            <a:r>
              <a:rPr lang="en-US" sz="3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38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3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8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nội</a:t>
            </a:r>
            <a:r>
              <a:rPr lang="en-US" sz="3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dung </a:t>
            </a:r>
            <a:r>
              <a:rPr lang="en-US" sz="38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đã</a:t>
            </a:r>
            <a:r>
              <a:rPr lang="en-US" sz="3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8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thực</a:t>
            </a:r>
            <a:r>
              <a:rPr lang="en-US" sz="3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8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hiện</a:t>
            </a:r>
            <a:endParaRPr sz="3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849126" y="6578908"/>
            <a:ext cx="7570500" cy="1863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C86C1F"/>
              </a:gs>
              <a:gs pos="80000">
                <a:srgbClr val="FF8E29"/>
              </a:gs>
              <a:gs pos="100000">
                <a:srgbClr val="FF8D25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11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dirty="0">
                <a:solidFill>
                  <a:schemeClr val="lt1"/>
                </a:solidFill>
              </a:rPr>
              <a:t>3</a:t>
            </a:r>
            <a:r>
              <a:rPr lang="en-US" sz="3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38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Kết</a:t>
            </a:r>
            <a:r>
              <a:rPr lang="en-US" sz="3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8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luận</a:t>
            </a:r>
            <a:endParaRPr sz="3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03;p2">
            <a:extLst>
              <a:ext uri="{FF2B5EF4-FFF2-40B4-BE49-F238E27FC236}">
                <a16:creationId xmlns:a16="http://schemas.microsoft.com/office/drawing/2014/main" id="{9A0DBD61-5B7D-2238-D45D-FDAD47874B89}"/>
              </a:ext>
            </a:extLst>
          </p:cNvPr>
          <p:cNvSpPr/>
          <p:nvPr/>
        </p:nvSpPr>
        <p:spPr>
          <a:xfrm>
            <a:off x="10132273" y="6578908"/>
            <a:ext cx="7570500" cy="1863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C86C1F"/>
              </a:gs>
              <a:gs pos="80000">
                <a:srgbClr val="FF8E29"/>
              </a:gs>
              <a:gs pos="100000">
                <a:srgbClr val="FF8D25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11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dirty="0">
                <a:solidFill>
                  <a:schemeClr val="lt1"/>
                </a:solidFill>
              </a:rPr>
              <a:t>4. Demo</a:t>
            </a:r>
            <a:endParaRPr sz="3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/>
          <p:nvPr/>
        </p:nvSpPr>
        <p:spPr>
          <a:xfrm>
            <a:off x="3195149" y="0"/>
            <a:ext cx="11897699" cy="10287000"/>
          </a:xfrm>
          <a:custGeom>
            <a:avLst/>
            <a:gdLst/>
            <a:ahLst/>
            <a:cxnLst/>
            <a:rect l="l" t="t" r="r" b="b"/>
            <a:pathLst>
              <a:path w="11897699" h="10287000" extrusionOk="0">
                <a:moveTo>
                  <a:pt x="0" y="0"/>
                </a:moveTo>
                <a:lnTo>
                  <a:pt x="11897700" y="0"/>
                </a:lnTo>
                <a:lnTo>
                  <a:pt x="11897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3"/>
          <p:cNvSpPr txBox="1"/>
          <p:nvPr/>
        </p:nvSpPr>
        <p:spPr>
          <a:xfrm>
            <a:off x="4850226" y="4443125"/>
            <a:ext cx="9041400" cy="1241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ct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AutoNum type="arabicPeriod"/>
            </a:pPr>
            <a:r>
              <a:rPr lang="en-US" sz="7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7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Tổng</a:t>
            </a:r>
            <a:r>
              <a:rPr lang="en-US" sz="7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7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quan</a:t>
            </a:r>
            <a:r>
              <a:rPr lang="en-US" sz="7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7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đề</a:t>
            </a:r>
            <a:r>
              <a:rPr lang="en-US" sz="7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7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tài</a:t>
            </a:r>
            <a:endParaRPr sz="7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3"/>
          <p:cNvSpPr/>
          <p:nvPr/>
        </p:nvSpPr>
        <p:spPr>
          <a:xfrm rot="5400000">
            <a:off x="-3307337" y="-4409268"/>
            <a:ext cx="8672074" cy="8246354"/>
          </a:xfrm>
          <a:custGeom>
            <a:avLst/>
            <a:gdLst/>
            <a:ahLst/>
            <a:cxnLst/>
            <a:rect l="l" t="t" r="r" b="b"/>
            <a:pathLst>
              <a:path w="8672074" h="8246354" extrusionOk="0">
                <a:moveTo>
                  <a:pt x="0" y="0"/>
                </a:moveTo>
                <a:lnTo>
                  <a:pt x="8672074" y="0"/>
                </a:lnTo>
                <a:lnTo>
                  <a:pt x="8672074" y="8246354"/>
                </a:lnTo>
                <a:lnTo>
                  <a:pt x="0" y="82463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/>
          <p:nvPr/>
        </p:nvSpPr>
        <p:spPr>
          <a:xfrm>
            <a:off x="-6361716" y="-5335249"/>
            <a:ext cx="8617798" cy="10670497"/>
          </a:xfrm>
          <a:custGeom>
            <a:avLst/>
            <a:gdLst/>
            <a:ahLst/>
            <a:cxnLst/>
            <a:rect l="l" t="t" r="r" b="b"/>
            <a:pathLst>
              <a:path w="8617798" h="10670497" extrusionOk="0">
                <a:moveTo>
                  <a:pt x="0" y="0"/>
                </a:moveTo>
                <a:lnTo>
                  <a:pt x="8617798" y="0"/>
                </a:lnTo>
                <a:lnTo>
                  <a:pt x="8617798" y="10670498"/>
                </a:lnTo>
                <a:lnTo>
                  <a:pt x="0" y="106704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1698506" y="127432"/>
            <a:ext cx="4656667" cy="4114800"/>
          </a:xfrm>
          <a:custGeom>
            <a:avLst/>
            <a:gdLst/>
            <a:ahLst/>
            <a:cxnLst/>
            <a:rect l="l" t="t" r="r" b="b"/>
            <a:pathLst>
              <a:path w="4656667" h="4114800" extrusionOk="0">
                <a:moveTo>
                  <a:pt x="0" y="0"/>
                </a:moveTo>
                <a:lnTo>
                  <a:pt x="4656667" y="0"/>
                </a:lnTo>
                <a:lnTo>
                  <a:pt x="46566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"/>
          <p:cNvSpPr/>
          <p:nvPr/>
        </p:nvSpPr>
        <p:spPr>
          <a:xfrm rot="-963533">
            <a:off x="-4270733" y="3715753"/>
            <a:ext cx="10608508" cy="10568726"/>
          </a:xfrm>
          <a:custGeom>
            <a:avLst/>
            <a:gdLst/>
            <a:ahLst/>
            <a:cxnLst/>
            <a:rect l="l" t="t" r="r" b="b"/>
            <a:pathLst>
              <a:path w="10608508" h="10568726" extrusionOk="0">
                <a:moveTo>
                  <a:pt x="0" y="0"/>
                </a:moveTo>
                <a:lnTo>
                  <a:pt x="10608507" y="0"/>
                </a:lnTo>
                <a:lnTo>
                  <a:pt x="10608507" y="10568726"/>
                </a:lnTo>
                <a:lnTo>
                  <a:pt x="0" y="105687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"/>
          <p:cNvSpPr txBox="1"/>
          <p:nvPr/>
        </p:nvSpPr>
        <p:spPr>
          <a:xfrm>
            <a:off x="7545007" y="1895170"/>
            <a:ext cx="11741700" cy="11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69"/>
              <a:buFont typeface="Arial"/>
              <a:buNone/>
            </a:pPr>
            <a:r>
              <a:rPr lang="en-US" sz="7269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1.1. Mục tiêu đề tài </a:t>
            </a:r>
            <a:endParaRPr sz="7269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6355173" y="3573670"/>
            <a:ext cx="10563900" cy="4616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55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Đề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tài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giúp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sinh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viên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tổng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kết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kiến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thức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đã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học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trong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4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năm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vận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kiến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thức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về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ReactJs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ASP.NET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xây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dựng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website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bán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thiết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bị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công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nghệ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2800" b="0" i="0" u="none" strike="noStrike" cap="none" dirty="0" err="1">
                <a:solidFill>
                  <a:srgbClr val="0505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Nâng</a:t>
            </a:r>
            <a:r>
              <a:rPr lang="en-US" sz="2800" b="0" i="0" u="none" strike="noStrike" cap="none" dirty="0">
                <a:solidFill>
                  <a:srgbClr val="0505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0505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cao</a:t>
            </a:r>
            <a:r>
              <a:rPr lang="en-US" sz="2800" b="0" i="0" u="none" strike="noStrike" cap="none" dirty="0">
                <a:solidFill>
                  <a:srgbClr val="0505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0505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kĩ</a:t>
            </a:r>
            <a:r>
              <a:rPr lang="en-US" sz="2800" b="0" i="0" u="none" strike="noStrike" cap="none" dirty="0">
                <a:solidFill>
                  <a:srgbClr val="0505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0505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năng</a:t>
            </a:r>
            <a:r>
              <a:rPr lang="en-US" sz="2800" b="0" i="0" u="none" strike="noStrike" cap="none" dirty="0">
                <a:solidFill>
                  <a:srgbClr val="0505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0505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cá</a:t>
            </a:r>
            <a:r>
              <a:rPr lang="en-US" sz="2800" b="0" i="0" u="none" strike="noStrike" cap="none" dirty="0">
                <a:solidFill>
                  <a:srgbClr val="0505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0505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nhân</a:t>
            </a:r>
            <a:r>
              <a:rPr lang="en-US" sz="2800" b="0" i="0" u="none" strike="noStrike" cap="none" dirty="0">
                <a:solidFill>
                  <a:srgbClr val="0505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800" b="0" i="0" u="none" strike="noStrike" cap="none" dirty="0" err="1">
                <a:solidFill>
                  <a:srgbClr val="0505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Kĩ</a:t>
            </a:r>
            <a:r>
              <a:rPr lang="en-US" sz="2800" b="0" i="0" u="none" strike="noStrike" cap="none" dirty="0">
                <a:solidFill>
                  <a:srgbClr val="0505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0505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năng</a:t>
            </a:r>
            <a:r>
              <a:rPr lang="en-US" sz="2800" b="0" i="0" u="none" strike="noStrike" cap="none" dirty="0">
                <a:solidFill>
                  <a:srgbClr val="0505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0505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đọc</a:t>
            </a:r>
            <a:r>
              <a:rPr lang="en-US" sz="2800" b="0" i="0" u="none" strike="noStrike" cap="none" dirty="0">
                <a:solidFill>
                  <a:srgbClr val="0505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0505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tài</a:t>
            </a:r>
            <a:r>
              <a:rPr lang="en-US" sz="2800" b="0" i="0" u="none" strike="noStrike" cap="none" dirty="0">
                <a:solidFill>
                  <a:srgbClr val="0505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0505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en-US" sz="2800" b="0" i="0" u="none" strike="noStrike" cap="none" dirty="0">
                <a:solidFill>
                  <a:srgbClr val="0505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0505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tiếng</a:t>
            </a:r>
            <a:r>
              <a:rPr lang="en-US" sz="2800" b="0" i="0" u="none" strike="noStrike" cap="none" dirty="0">
                <a:solidFill>
                  <a:srgbClr val="0505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Anh, </a:t>
            </a:r>
            <a:r>
              <a:rPr lang="en-US" sz="2800" b="0" i="0" u="none" strike="noStrike" cap="none" dirty="0" err="1">
                <a:solidFill>
                  <a:srgbClr val="0505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ebook</a:t>
            </a:r>
            <a:r>
              <a:rPr lang="en-US" sz="2800" b="0" i="0" u="none" strike="noStrike" cap="none" dirty="0">
                <a:solidFill>
                  <a:srgbClr val="0505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800" b="0" i="0" u="none" strike="noStrike" cap="none" dirty="0" err="1">
                <a:solidFill>
                  <a:srgbClr val="0505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học</a:t>
            </a:r>
            <a:r>
              <a:rPr lang="en-US" sz="2800" b="0" i="0" u="none" strike="noStrike" cap="none" dirty="0">
                <a:solidFill>
                  <a:srgbClr val="0505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0505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tiếng</a:t>
            </a:r>
            <a:r>
              <a:rPr lang="en-US" sz="2800" b="0" i="0" u="none" strike="noStrike" cap="none" dirty="0">
                <a:solidFill>
                  <a:srgbClr val="0505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Anh </a:t>
            </a:r>
            <a:r>
              <a:rPr lang="en-US" sz="2800" b="0" i="0" u="none" strike="noStrike" cap="none" dirty="0" err="1">
                <a:solidFill>
                  <a:srgbClr val="0505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2800" b="0" i="0" u="none" strike="noStrike" cap="none" dirty="0">
                <a:solidFill>
                  <a:srgbClr val="0505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0505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phát</a:t>
            </a:r>
            <a:r>
              <a:rPr lang="en-US" sz="2800" b="0" i="0" u="none" strike="noStrike" cap="none" dirty="0">
                <a:solidFill>
                  <a:srgbClr val="0505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0505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triễn</a:t>
            </a:r>
            <a:r>
              <a:rPr lang="en-US" sz="2800" b="0" i="0" u="none" strike="noStrike" cap="none" dirty="0">
                <a:solidFill>
                  <a:srgbClr val="0505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0505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kĩ</a:t>
            </a:r>
            <a:r>
              <a:rPr lang="en-US" sz="2800" b="0" i="0" u="none" strike="noStrike" cap="none" dirty="0">
                <a:solidFill>
                  <a:srgbClr val="0505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0505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năng</a:t>
            </a:r>
            <a:r>
              <a:rPr lang="en-US" sz="2800" b="0" i="0" u="none" strike="noStrike" cap="none" dirty="0">
                <a:solidFill>
                  <a:srgbClr val="0505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0505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làm</a:t>
            </a:r>
            <a:r>
              <a:rPr lang="en-US" sz="2800" b="0" i="0" u="none" strike="noStrike" cap="none" dirty="0">
                <a:solidFill>
                  <a:srgbClr val="0505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0505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việc</a:t>
            </a:r>
            <a:r>
              <a:rPr lang="en-US" sz="2800" b="0" i="0" u="none" strike="noStrike" cap="none" dirty="0">
                <a:solidFill>
                  <a:srgbClr val="0505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0505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nhóm</a:t>
            </a:r>
            <a:r>
              <a:rPr lang="en-US" sz="2800" b="0" i="0" u="none" strike="noStrike" cap="none" dirty="0">
                <a:solidFill>
                  <a:srgbClr val="0505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0505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cũng</a:t>
            </a:r>
            <a:r>
              <a:rPr lang="en-US" sz="2800" b="0" i="0" u="none" strike="noStrike" cap="none" dirty="0">
                <a:solidFill>
                  <a:srgbClr val="0505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0505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như</a:t>
            </a:r>
            <a:r>
              <a:rPr lang="en-US" sz="2800" b="0" i="0" u="none" strike="noStrike" cap="none" dirty="0">
                <a:solidFill>
                  <a:srgbClr val="0505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0505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viết</a:t>
            </a:r>
            <a:r>
              <a:rPr lang="en-US" sz="2800" b="0" i="0" u="none" strike="noStrike" cap="none" dirty="0">
                <a:solidFill>
                  <a:srgbClr val="0505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0505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tài</a:t>
            </a:r>
            <a:r>
              <a:rPr lang="en-US" sz="2800" b="0" i="0" u="none" strike="noStrike" cap="none" dirty="0">
                <a:solidFill>
                  <a:srgbClr val="0505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0505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en-US" sz="2800" b="0" i="0" u="none" strike="noStrike" cap="none" dirty="0">
                <a:solidFill>
                  <a:srgbClr val="0505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800" b="0" i="0" u="none" strike="noStrike" cap="none" dirty="0" err="1">
                <a:solidFill>
                  <a:srgbClr val="0505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báo</a:t>
            </a:r>
            <a:r>
              <a:rPr lang="en-US" sz="2800" b="0" i="0" u="none" strike="noStrike" cap="none" dirty="0">
                <a:solidFill>
                  <a:srgbClr val="0505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0505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cáo</a:t>
            </a:r>
            <a:r>
              <a:rPr lang="en-US" sz="2800" b="0" i="0" u="none" strike="noStrike" cap="none" dirty="0">
                <a:solidFill>
                  <a:srgbClr val="0505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2800" b="0" i="0" u="none" strike="noStrike" cap="none" dirty="0">
              <a:solidFill>
                <a:srgbClr val="05050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/>
          <p:nvPr/>
        </p:nvSpPr>
        <p:spPr>
          <a:xfrm>
            <a:off x="-6361716" y="-5335249"/>
            <a:ext cx="8617798" cy="10670497"/>
          </a:xfrm>
          <a:custGeom>
            <a:avLst/>
            <a:gdLst/>
            <a:ahLst/>
            <a:cxnLst/>
            <a:rect l="l" t="t" r="r" b="b"/>
            <a:pathLst>
              <a:path w="8617798" h="10670497" extrusionOk="0">
                <a:moveTo>
                  <a:pt x="0" y="0"/>
                </a:moveTo>
                <a:lnTo>
                  <a:pt x="8617798" y="0"/>
                </a:lnTo>
                <a:lnTo>
                  <a:pt x="8617798" y="10670498"/>
                </a:lnTo>
                <a:lnTo>
                  <a:pt x="0" y="106704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1698506" y="127432"/>
            <a:ext cx="4656667" cy="4114800"/>
          </a:xfrm>
          <a:custGeom>
            <a:avLst/>
            <a:gdLst/>
            <a:ahLst/>
            <a:cxnLst/>
            <a:rect l="l" t="t" r="r" b="b"/>
            <a:pathLst>
              <a:path w="4656667" h="4114800" extrusionOk="0">
                <a:moveTo>
                  <a:pt x="0" y="0"/>
                </a:moveTo>
                <a:lnTo>
                  <a:pt x="4656667" y="0"/>
                </a:lnTo>
                <a:lnTo>
                  <a:pt x="46566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"/>
          <p:cNvSpPr/>
          <p:nvPr/>
        </p:nvSpPr>
        <p:spPr>
          <a:xfrm rot="-963533">
            <a:off x="-4270733" y="3715753"/>
            <a:ext cx="10608508" cy="10568726"/>
          </a:xfrm>
          <a:custGeom>
            <a:avLst/>
            <a:gdLst/>
            <a:ahLst/>
            <a:cxnLst/>
            <a:rect l="l" t="t" r="r" b="b"/>
            <a:pathLst>
              <a:path w="10608508" h="10568726" extrusionOk="0">
                <a:moveTo>
                  <a:pt x="0" y="0"/>
                </a:moveTo>
                <a:lnTo>
                  <a:pt x="10608507" y="0"/>
                </a:lnTo>
                <a:lnTo>
                  <a:pt x="10608507" y="10568726"/>
                </a:lnTo>
                <a:lnTo>
                  <a:pt x="0" y="105687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"/>
          <p:cNvSpPr txBox="1"/>
          <p:nvPr/>
        </p:nvSpPr>
        <p:spPr>
          <a:xfrm>
            <a:off x="7708367" y="419068"/>
            <a:ext cx="11741700" cy="1219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69"/>
              <a:buFont typeface="Arial"/>
              <a:buNone/>
            </a:pPr>
            <a:r>
              <a:rPr lang="en-US" sz="7269" b="1" dirty="0"/>
              <a:t>1.2. Lý do </a:t>
            </a:r>
            <a:r>
              <a:rPr lang="en-US" sz="7269" b="1" dirty="0" err="1"/>
              <a:t>chọn</a:t>
            </a:r>
            <a:r>
              <a:rPr lang="en-US" sz="7269" b="1" dirty="0"/>
              <a:t> </a:t>
            </a:r>
            <a:r>
              <a:rPr lang="en-US" sz="7269" b="1" dirty="0" err="1"/>
              <a:t>đề</a:t>
            </a:r>
            <a:r>
              <a:rPr lang="en-US" sz="7269" b="1" dirty="0"/>
              <a:t> </a:t>
            </a:r>
            <a:r>
              <a:rPr lang="en-US" sz="7269" b="1" dirty="0" err="1"/>
              <a:t>tài</a:t>
            </a:r>
            <a:endParaRPr sz="7269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6650879" y="1576964"/>
            <a:ext cx="10563900" cy="674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2400" dirty="0" err="1"/>
              <a:t>Việc</a:t>
            </a:r>
            <a:r>
              <a:rPr lang="en-US" sz="2400" dirty="0"/>
              <a:t> </a:t>
            </a:r>
            <a:r>
              <a:rPr lang="en-US" sz="2400" dirty="0" err="1"/>
              <a:t>ứng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nghệ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tin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phần</a:t>
            </a:r>
            <a:r>
              <a:rPr lang="en-US" sz="2400" dirty="0"/>
              <a:t> </a:t>
            </a:r>
            <a:r>
              <a:rPr lang="en-US" sz="2400" dirty="0" err="1"/>
              <a:t>mềm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việc</a:t>
            </a:r>
            <a:r>
              <a:rPr lang="en-US" sz="2400" dirty="0"/>
              <a:t> </a:t>
            </a:r>
            <a:r>
              <a:rPr lang="en-US" sz="2400" dirty="0" err="1"/>
              <a:t>quản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thống</a:t>
            </a:r>
            <a:r>
              <a:rPr lang="en-US" sz="2400" dirty="0"/>
              <a:t> </a:t>
            </a:r>
            <a:r>
              <a:rPr lang="en-US" sz="2400" dirty="0" err="1"/>
              <a:t>bán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r>
              <a:rPr lang="en-US" sz="2400" dirty="0"/>
              <a:t> online </a:t>
            </a:r>
            <a:r>
              <a:rPr lang="en-US" sz="2400" dirty="0" err="1"/>
              <a:t>ngày</a:t>
            </a:r>
            <a:r>
              <a:rPr lang="en-US" sz="2400" dirty="0"/>
              <a:t> </a:t>
            </a:r>
            <a:r>
              <a:rPr lang="en-US" sz="2400" dirty="0" err="1"/>
              <a:t>càng</a:t>
            </a:r>
            <a:r>
              <a:rPr lang="en-US" sz="2400" dirty="0"/>
              <a:t> </a:t>
            </a:r>
            <a:r>
              <a:rPr lang="en-US" sz="2400" dirty="0" err="1"/>
              <a:t>phổ</a:t>
            </a:r>
            <a:r>
              <a:rPr lang="en-US" sz="2400" dirty="0"/>
              <a:t> </a:t>
            </a:r>
            <a:r>
              <a:rPr lang="en-US" sz="2400" dirty="0" err="1"/>
              <a:t>biến</a:t>
            </a:r>
            <a:r>
              <a:rPr lang="en-US" sz="2400" dirty="0"/>
              <a:t>. Trong </a:t>
            </a:r>
            <a:r>
              <a:rPr lang="en-US" sz="2400" dirty="0" err="1"/>
              <a:t>số</a:t>
            </a:r>
            <a:r>
              <a:rPr lang="en-US" sz="2400" dirty="0"/>
              <a:t> </a:t>
            </a:r>
            <a:r>
              <a:rPr lang="en-US" sz="2400" dirty="0" err="1"/>
              <a:t>đó</a:t>
            </a:r>
            <a:r>
              <a:rPr lang="en-US" sz="2400" dirty="0"/>
              <a:t>,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thiết</a:t>
            </a:r>
            <a:r>
              <a:rPr lang="en-US" sz="2400" dirty="0"/>
              <a:t> </a:t>
            </a:r>
            <a:r>
              <a:rPr lang="en-US" sz="2400" dirty="0" err="1"/>
              <a:t>bị</a:t>
            </a:r>
            <a:r>
              <a:rPr lang="en-US" sz="2400" dirty="0"/>
              <a:t> </a:t>
            </a:r>
            <a:r>
              <a:rPr lang="en-US" sz="2400" dirty="0" err="1"/>
              <a:t>điện</a:t>
            </a:r>
            <a:r>
              <a:rPr lang="en-US" sz="2400" dirty="0"/>
              <a:t> </a:t>
            </a:r>
            <a:r>
              <a:rPr lang="en-US" sz="2400" dirty="0" err="1"/>
              <a:t>tử</a:t>
            </a:r>
            <a:r>
              <a:rPr lang="en-US" sz="2400" dirty="0"/>
              <a:t> </a:t>
            </a:r>
            <a:r>
              <a:rPr lang="en-US" sz="2400" dirty="0" err="1"/>
              <a:t>như</a:t>
            </a:r>
            <a:r>
              <a:rPr lang="en-US" sz="2400" dirty="0"/>
              <a:t> </a:t>
            </a:r>
            <a:r>
              <a:rPr lang="en-US" sz="2400" dirty="0" err="1"/>
              <a:t>điện</a:t>
            </a:r>
            <a:r>
              <a:rPr lang="en-US" sz="2400" dirty="0"/>
              <a:t> </a:t>
            </a:r>
            <a:r>
              <a:rPr lang="en-US" sz="2400" dirty="0" err="1"/>
              <a:t>thoại</a:t>
            </a:r>
            <a:r>
              <a:rPr lang="en-US" sz="2400" dirty="0"/>
              <a:t>, </a:t>
            </a:r>
            <a:r>
              <a:rPr lang="en-US" sz="2400" dirty="0" err="1"/>
              <a:t>máy</a:t>
            </a:r>
            <a:r>
              <a:rPr lang="en-US" sz="2400" dirty="0"/>
              <a:t> </a:t>
            </a:r>
            <a:r>
              <a:rPr lang="en-US" sz="2400" dirty="0" err="1"/>
              <a:t>tính</a:t>
            </a:r>
            <a:r>
              <a:rPr lang="en-US" sz="2400" dirty="0"/>
              <a:t>, … </a:t>
            </a:r>
            <a:r>
              <a:rPr lang="en-US" sz="2400" dirty="0" err="1"/>
              <a:t>đang</a:t>
            </a:r>
            <a:r>
              <a:rPr lang="en-US" sz="2400" dirty="0"/>
              <a:t> </a:t>
            </a:r>
            <a:r>
              <a:rPr lang="en-US" sz="2400" dirty="0" err="1"/>
              <a:t>rất</a:t>
            </a:r>
            <a:r>
              <a:rPr lang="en-US" sz="2400" dirty="0"/>
              <a:t> </a:t>
            </a:r>
            <a:r>
              <a:rPr lang="en-US" sz="2400" dirty="0" err="1"/>
              <a:t>phổ</a:t>
            </a:r>
            <a:r>
              <a:rPr lang="en-US" sz="2400" dirty="0"/>
              <a:t> </a:t>
            </a:r>
            <a:r>
              <a:rPr lang="en-US" sz="2400" dirty="0" err="1"/>
              <a:t>biến</a:t>
            </a:r>
            <a:r>
              <a:rPr lang="en-US" sz="2400" dirty="0"/>
              <a:t> </a:t>
            </a:r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mọi</a:t>
            </a:r>
            <a:r>
              <a:rPr lang="en-US" sz="2400" dirty="0"/>
              <a:t> </a:t>
            </a:r>
            <a:r>
              <a:rPr lang="en-US" sz="2400" dirty="0" err="1"/>
              <a:t>người</a:t>
            </a:r>
            <a:r>
              <a:rPr lang="en-US" sz="2400" dirty="0"/>
              <a:t>.</a:t>
            </a: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2400" dirty="0"/>
              <a:t> </a:t>
            </a:r>
            <a:r>
              <a:rPr lang="en-US" sz="2400" dirty="0" err="1"/>
              <a:t>Việc</a:t>
            </a:r>
            <a:r>
              <a:rPr lang="en-US" sz="2400" dirty="0"/>
              <a:t> </a:t>
            </a:r>
            <a:r>
              <a:rPr lang="en-US" sz="2400" dirty="0" err="1"/>
              <a:t>xây</a:t>
            </a:r>
            <a:r>
              <a:rPr lang="en-US" sz="2400" dirty="0"/>
              <a:t> </a:t>
            </a:r>
            <a:r>
              <a:rPr lang="en-US" sz="2400" dirty="0" err="1"/>
              <a:t>dựng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ứng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bán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r>
              <a:rPr lang="en-US" sz="2400" dirty="0"/>
              <a:t> </a:t>
            </a:r>
            <a:r>
              <a:rPr lang="en-US" sz="2400" dirty="0" err="1"/>
              <a:t>trực</a:t>
            </a:r>
            <a:r>
              <a:rPr lang="en-US" sz="2400" dirty="0"/>
              <a:t> </a:t>
            </a:r>
            <a:r>
              <a:rPr lang="en-US" sz="2400" dirty="0" err="1"/>
              <a:t>tuyến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phẩm</a:t>
            </a:r>
            <a:r>
              <a:rPr lang="en-US" sz="2400" dirty="0"/>
              <a:t> </a:t>
            </a:r>
            <a:r>
              <a:rPr lang="en-US" sz="2400" dirty="0" err="1"/>
              <a:t>này</a:t>
            </a:r>
            <a:r>
              <a:rPr lang="en-US" sz="2400" dirty="0"/>
              <a:t> 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chỉ</a:t>
            </a:r>
            <a:r>
              <a:rPr lang="en-US" sz="2400" dirty="0"/>
              <a:t> </a:t>
            </a:r>
            <a:r>
              <a:rPr lang="en-US" sz="2400" dirty="0" err="1"/>
              <a:t>giúp</a:t>
            </a:r>
            <a:r>
              <a:rPr lang="en-US" sz="2400" dirty="0"/>
              <a:t> </a:t>
            </a:r>
            <a:r>
              <a:rPr lang="en-US" sz="2400" dirty="0" err="1"/>
              <a:t>tạo</a:t>
            </a:r>
            <a:r>
              <a:rPr lang="en-US" sz="2400" dirty="0"/>
              <a:t> </a:t>
            </a:r>
            <a:r>
              <a:rPr lang="en-US" sz="2400" dirty="0" err="1"/>
              <a:t>ra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môi</a:t>
            </a:r>
            <a:r>
              <a:rPr lang="en-US" sz="2400" dirty="0"/>
              <a:t> </a:t>
            </a:r>
            <a:r>
              <a:rPr lang="en-US" sz="2400" dirty="0" err="1"/>
              <a:t>trường</a:t>
            </a:r>
            <a:r>
              <a:rPr lang="en-US" sz="2400" dirty="0"/>
              <a:t> </a:t>
            </a:r>
            <a:r>
              <a:rPr lang="en-US" sz="2400" dirty="0" err="1"/>
              <a:t>mua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r>
              <a:rPr lang="en-US" sz="2400" dirty="0"/>
              <a:t> </a:t>
            </a:r>
            <a:r>
              <a:rPr lang="en-US" sz="2400" dirty="0" err="1"/>
              <a:t>tiện</a:t>
            </a:r>
            <a:r>
              <a:rPr lang="en-US" sz="2400" dirty="0"/>
              <a:t> </a:t>
            </a:r>
            <a:r>
              <a:rPr lang="en-US" sz="2400" dirty="0" err="1"/>
              <a:t>lợi</a:t>
            </a:r>
            <a:r>
              <a:rPr lang="en-US" sz="2400" dirty="0"/>
              <a:t> </a:t>
            </a:r>
            <a:r>
              <a:rPr lang="en-US" sz="2400" dirty="0" err="1"/>
              <a:t>mà</a:t>
            </a:r>
            <a:r>
              <a:rPr lang="en-US" sz="2400" dirty="0"/>
              <a:t> </a:t>
            </a:r>
            <a:r>
              <a:rPr lang="en-US" sz="2400" dirty="0" err="1"/>
              <a:t>còn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môi</a:t>
            </a:r>
            <a:r>
              <a:rPr lang="en-US" sz="2400" dirty="0"/>
              <a:t> </a:t>
            </a:r>
            <a:r>
              <a:rPr lang="en-US" sz="2400" dirty="0" err="1"/>
              <a:t>trường</a:t>
            </a:r>
            <a:r>
              <a:rPr lang="en-US" sz="2400" dirty="0"/>
              <a:t> </a:t>
            </a:r>
            <a:r>
              <a:rPr lang="en-US" sz="2400" dirty="0" err="1"/>
              <a:t>giúp</a:t>
            </a:r>
            <a:r>
              <a:rPr lang="en-US" sz="2400" dirty="0"/>
              <a:t> </a:t>
            </a:r>
            <a:r>
              <a:rPr lang="en-US" sz="2400" dirty="0" err="1"/>
              <a:t>doanh</a:t>
            </a:r>
            <a:r>
              <a:rPr lang="en-US" sz="2400" dirty="0"/>
              <a:t> </a:t>
            </a:r>
            <a:r>
              <a:rPr lang="en-US" sz="2400" dirty="0" err="1"/>
              <a:t>nghiệp</a:t>
            </a:r>
            <a:r>
              <a:rPr lang="en-US" sz="2400" dirty="0"/>
              <a:t> </a:t>
            </a:r>
            <a:r>
              <a:rPr lang="en-US" sz="2400" dirty="0" err="1"/>
              <a:t>kinh</a:t>
            </a:r>
            <a:r>
              <a:rPr lang="en-US" sz="2400" dirty="0"/>
              <a:t> </a:t>
            </a:r>
            <a:r>
              <a:rPr lang="en-US" sz="2400" dirty="0" err="1"/>
              <a:t>doanh</a:t>
            </a:r>
            <a:r>
              <a:rPr lang="en-US" sz="2400" dirty="0"/>
              <a:t> </a:t>
            </a:r>
            <a:r>
              <a:rPr lang="en-US" sz="2400" dirty="0" err="1"/>
              <a:t>trực</a:t>
            </a:r>
            <a:r>
              <a:rPr lang="en-US" sz="2400" dirty="0"/>
              <a:t> </a:t>
            </a:r>
            <a:r>
              <a:rPr lang="en-US" sz="2400" dirty="0" err="1"/>
              <a:t>tuyến</a:t>
            </a:r>
            <a:r>
              <a:rPr lang="en-US" sz="2400" dirty="0"/>
              <a:t>. </a:t>
            </a: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2400" dirty="0"/>
              <a:t>Do </a:t>
            </a:r>
            <a:r>
              <a:rPr lang="en-US" sz="2400" dirty="0" err="1"/>
              <a:t>đó</a:t>
            </a:r>
            <a:r>
              <a:rPr lang="en-US" sz="2400" dirty="0"/>
              <a:t>, </a:t>
            </a:r>
            <a:r>
              <a:rPr lang="en-US" sz="2400" dirty="0" err="1"/>
              <a:t>việc</a:t>
            </a:r>
            <a:r>
              <a:rPr lang="en-US" sz="2400" dirty="0"/>
              <a:t> </a:t>
            </a:r>
            <a:r>
              <a:rPr lang="en-US" sz="2400" dirty="0" err="1"/>
              <a:t>quản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thống</a:t>
            </a:r>
            <a:r>
              <a:rPr lang="en-US" sz="2400" dirty="0"/>
              <a:t> </a:t>
            </a:r>
            <a:r>
              <a:rPr lang="en-US" sz="2400" dirty="0" err="1"/>
              <a:t>bán</a:t>
            </a:r>
            <a:r>
              <a:rPr lang="en-US" sz="2400" dirty="0"/>
              <a:t> </a:t>
            </a:r>
            <a:r>
              <a:rPr lang="en-US" sz="2400" dirty="0" err="1"/>
              <a:t>thiết</a:t>
            </a:r>
            <a:r>
              <a:rPr lang="en-US" sz="2400" dirty="0"/>
              <a:t> </a:t>
            </a:r>
            <a:r>
              <a:rPr lang="en-US" sz="2400" dirty="0" err="1"/>
              <a:t>bị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nghệ</a:t>
            </a:r>
            <a:r>
              <a:rPr lang="en-US" sz="2400" dirty="0"/>
              <a:t>, </a:t>
            </a:r>
            <a:r>
              <a:rPr lang="en-US" sz="2400" dirty="0" err="1"/>
              <a:t>giữa</a:t>
            </a:r>
            <a:r>
              <a:rPr lang="en-US" sz="2400" dirty="0"/>
              <a:t> </a:t>
            </a:r>
            <a:r>
              <a:rPr lang="en-US" sz="2400" dirty="0" err="1"/>
              <a:t>mối</a:t>
            </a:r>
            <a:r>
              <a:rPr lang="en-US" sz="2400" dirty="0"/>
              <a:t> </a:t>
            </a:r>
            <a:r>
              <a:rPr lang="en-US" sz="2400" dirty="0" err="1"/>
              <a:t>quan</a:t>
            </a:r>
            <a:r>
              <a:rPr lang="en-US" sz="2400" dirty="0"/>
              <a:t>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doanh</a:t>
            </a:r>
            <a:r>
              <a:rPr lang="en-US" sz="2400" dirty="0"/>
              <a:t> </a:t>
            </a:r>
            <a:r>
              <a:rPr lang="en-US" sz="2400" dirty="0" err="1"/>
              <a:t>nghiệp</a:t>
            </a:r>
            <a:r>
              <a:rPr lang="en-US" sz="2400" dirty="0"/>
              <a:t> </a:t>
            </a:r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doanh</a:t>
            </a:r>
            <a:r>
              <a:rPr lang="en-US" sz="2400" dirty="0"/>
              <a:t> </a:t>
            </a:r>
            <a:r>
              <a:rPr lang="en-US" sz="2400" dirty="0" err="1"/>
              <a:t>nghiệp</a:t>
            </a:r>
            <a:r>
              <a:rPr lang="en-US" sz="2400" dirty="0"/>
              <a:t>, </a:t>
            </a:r>
            <a:r>
              <a:rPr lang="en-US" sz="2400" dirty="0" err="1"/>
              <a:t>giữa</a:t>
            </a:r>
            <a:r>
              <a:rPr lang="en-US" sz="2400" dirty="0"/>
              <a:t> </a:t>
            </a:r>
            <a:r>
              <a:rPr lang="en-US" sz="2400" dirty="0" err="1"/>
              <a:t>doanh</a:t>
            </a:r>
            <a:r>
              <a:rPr lang="en-US" sz="2400" dirty="0"/>
              <a:t> </a:t>
            </a:r>
            <a:r>
              <a:rPr lang="en-US" sz="2400" dirty="0" err="1"/>
              <a:t>nghiệp</a:t>
            </a:r>
            <a:r>
              <a:rPr lang="en-US" sz="2400" dirty="0"/>
              <a:t> </a:t>
            </a:r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người</a:t>
            </a:r>
            <a:r>
              <a:rPr lang="en-US" sz="2400" dirty="0"/>
              <a:t> </a:t>
            </a:r>
            <a:r>
              <a:rPr lang="en-US" sz="2400" dirty="0" err="1"/>
              <a:t>tiêu</a:t>
            </a:r>
            <a:r>
              <a:rPr lang="en-US" sz="2400" dirty="0"/>
              <a:t> </a:t>
            </a:r>
            <a:r>
              <a:rPr lang="en-US" sz="2400" dirty="0" err="1"/>
              <a:t>dùng</a:t>
            </a:r>
            <a:r>
              <a:rPr lang="en-US" sz="2400" dirty="0"/>
              <a:t> </a:t>
            </a:r>
            <a:r>
              <a:rPr lang="en-US" sz="2400" dirty="0" err="1"/>
              <a:t>theo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cách</a:t>
            </a:r>
            <a:r>
              <a:rPr lang="en-US" sz="2400" dirty="0"/>
              <a:t> </a:t>
            </a:r>
            <a:r>
              <a:rPr lang="en-US" sz="2400" dirty="0" err="1"/>
              <a:t>thủ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gây</a:t>
            </a:r>
            <a:r>
              <a:rPr lang="en-US" sz="2400" dirty="0"/>
              <a:t> </a:t>
            </a:r>
            <a:r>
              <a:rPr lang="en-US" sz="2400" dirty="0" err="1"/>
              <a:t>rất</a:t>
            </a:r>
            <a:r>
              <a:rPr lang="en-US" sz="2400" dirty="0"/>
              <a:t> </a:t>
            </a:r>
            <a:r>
              <a:rPr lang="en-US" sz="2400" dirty="0" err="1"/>
              <a:t>nhiều</a:t>
            </a:r>
            <a:r>
              <a:rPr lang="en-US" sz="2400" dirty="0"/>
              <a:t> </a:t>
            </a:r>
            <a:r>
              <a:rPr lang="en-US" sz="2400" dirty="0" err="1"/>
              <a:t>khó</a:t>
            </a:r>
            <a:r>
              <a:rPr lang="en-US" sz="2400" dirty="0"/>
              <a:t> </a:t>
            </a:r>
            <a:r>
              <a:rPr lang="en-US" sz="2400" dirty="0" err="1"/>
              <a:t>khăn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việc</a:t>
            </a:r>
            <a:r>
              <a:rPr lang="en-US" sz="2400" dirty="0"/>
              <a:t> </a:t>
            </a:r>
            <a:r>
              <a:rPr lang="en-US" sz="2400" dirty="0" err="1"/>
              <a:t>quản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11582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"/>
          <p:cNvSpPr/>
          <p:nvPr/>
        </p:nvSpPr>
        <p:spPr>
          <a:xfrm>
            <a:off x="-6361716" y="-5335249"/>
            <a:ext cx="8617798" cy="10670497"/>
          </a:xfrm>
          <a:custGeom>
            <a:avLst/>
            <a:gdLst/>
            <a:ahLst/>
            <a:cxnLst/>
            <a:rect l="l" t="t" r="r" b="b"/>
            <a:pathLst>
              <a:path w="8617798" h="10670497" extrusionOk="0">
                <a:moveTo>
                  <a:pt x="0" y="0"/>
                </a:moveTo>
                <a:lnTo>
                  <a:pt x="8617798" y="0"/>
                </a:lnTo>
                <a:lnTo>
                  <a:pt x="8617798" y="10670498"/>
                </a:lnTo>
                <a:lnTo>
                  <a:pt x="0" y="106704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5"/>
          <p:cNvSpPr/>
          <p:nvPr/>
        </p:nvSpPr>
        <p:spPr>
          <a:xfrm>
            <a:off x="1698506" y="127432"/>
            <a:ext cx="4656667" cy="4114800"/>
          </a:xfrm>
          <a:custGeom>
            <a:avLst/>
            <a:gdLst/>
            <a:ahLst/>
            <a:cxnLst/>
            <a:rect l="l" t="t" r="r" b="b"/>
            <a:pathLst>
              <a:path w="4656667" h="4114800" extrusionOk="0">
                <a:moveTo>
                  <a:pt x="0" y="0"/>
                </a:moveTo>
                <a:lnTo>
                  <a:pt x="4656667" y="0"/>
                </a:lnTo>
                <a:lnTo>
                  <a:pt x="46566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5"/>
          <p:cNvSpPr/>
          <p:nvPr/>
        </p:nvSpPr>
        <p:spPr>
          <a:xfrm rot="-963533">
            <a:off x="-4270733" y="3715753"/>
            <a:ext cx="10608508" cy="10568726"/>
          </a:xfrm>
          <a:custGeom>
            <a:avLst/>
            <a:gdLst/>
            <a:ahLst/>
            <a:cxnLst/>
            <a:rect l="l" t="t" r="r" b="b"/>
            <a:pathLst>
              <a:path w="10608508" h="10568726" extrusionOk="0">
                <a:moveTo>
                  <a:pt x="0" y="0"/>
                </a:moveTo>
                <a:lnTo>
                  <a:pt x="10608507" y="0"/>
                </a:lnTo>
                <a:lnTo>
                  <a:pt x="10608507" y="10568726"/>
                </a:lnTo>
                <a:lnTo>
                  <a:pt x="0" y="105687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5"/>
          <p:cNvSpPr txBox="1"/>
          <p:nvPr/>
        </p:nvSpPr>
        <p:spPr>
          <a:xfrm>
            <a:off x="5870700" y="263050"/>
            <a:ext cx="12082763" cy="2337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69"/>
              <a:buFont typeface="Arial"/>
              <a:buNone/>
            </a:pPr>
            <a:r>
              <a:rPr lang="en-US" sz="6969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1.3.Phần mềm và công cụ sử dụng</a:t>
            </a:r>
            <a:endParaRPr sz="6969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5"/>
          <p:cNvSpPr txBox="1"/>
          <p:nvPr/>
        </p:nvSpPr>
        <p:spPr>
          <a:xfrm>
            <a:off x="10013675" y="2649136"/>
            <a:ext cx="111258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24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Công nghệ sử dụng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5"/>
          <p:cNvSpPr/>
          <p:nvPr/>
        </p:nvSpPr>
        <p:spPr>
          <a:xfrm>
            <a:off x="8522963" y="3727607"/>
            <a:ext cx="3451126" cy="1964227"/>
          </a:xfrm>
          <a:custGeom>
            <a:avLst/>
            <a:gdLst/>
            <a:ahLst/>
            <a:cxnLst/>
            <a:rect l="l" t="t" r="r" b="b"/>
            <a:pathLst>
              <a:path w="3451126" h="1964227" extrusionOk="0">
                <a:moveTo>
                  <a:pt x="0" y="0"/>
                </a:moveTo>
                <a:lnTo>
                  <a:pt x="3451126" y="0"/>
                </a:lnTo>
                <a:lnTo>
                  <a:pt x="3451126" y="1964227"/>
                </a:lnTo>
                <a:lnTo>
                  <a:pt x="0" y="19642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5"/>
          <p:cNvSpPr/>
          <p:nvPr/>
        </p:nvSpPr>
        <p:spPr>
          <a:xfrm>
            <a:off x="4849002" y="7157558"/>
            <a:ext cx="2393965" cy="2167417"/>
          </a:xfrm>
          <a:custGeom>
            <a:avLst/>
            <a:gdLst/>
            <a:ahLst/>
            <a:cxnLst/>
            <a:rect l="l" t="t" r="r" b="b"/>
            <a:pathLst>
              <a:path w="2393965" h="2167417" extrusionOk="0">
                <a:moveTo>
                  <a:pt x="0" y="0"/>
                </a:moveTo>
                <a:lnTo>
                  <a:pt x="2393964" y="0"/>
                </a:lnTo>
                <a:lnTo>
                  <a:pt x="2393964" y="2167417"/>
                </a:lnTo>
                <a:lnTo>
                  <a:pt x="0" y="21674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t="-5228" b="-521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5"/>
          <p:cNvSpPr/>
          <p:nvPr/>
        </p:nvSpPr>
        <p:spPr>
          <a:xfrm>
            <a:off x="8676693" y="7157558"/>
            <a:ext cx="2167417" cy="2167417"/>
          </a:xfrm>
          <a:custGeom>
            <a:avLst/>
            <a:gdLst/>
            <a:ahLst/>
            <a:cxnLst/>
            <a:rect l="l" t="t" r="r" b="b"/>
            <a:pathLst>
              <a:path w="2167417" h="2167417" extrusionOk="0">
                <a:moveTo>
                  <a:pt x="0" y="0"/>
                </a:moveTo>
                <a:lnTo>
                  <a:pt x="2167416" y="0"/>
                </a:lnTo>
                <a:lnTo>
                  <a:pt x="2167416" y="2167417"/>
                </a:lnTo>
                <a:lnTo>
                  <a:pt x="0" y="21674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5"/>
          <p:cNvSpPr/>
          <p:nvPr/>
        </p:nvSpPr>
        <p:spPr>
          <a:xfrm>
            <a:off x="11506200" y="7160256"/>
            <a:ext cx="3285465" cy="1839860"/>
          </a:xfrm>
          <a:custGeom>
            <a:avLst/>
            <a:gdLst/>
            <a:ahLst/>
            <a:cxnLst/>
            <a:rect l="l" t="t" r="r" b="b"/>
            <a:pathLst>
              <a:path w="3285465" h="1839860" extrusionOk="0">
                <a:moveTo>
                  <a:pt x="0" y="0"/>
                </a:moveTo>
                <a:lnTo>
                  <a:pt x="3285465" y="0"/>
                </a:lnTo>
                <a:lnTo>
                  <a:pt x="3285465" y="1839861"/>
                </a:lnTo>
                <a:lnTo>
                  <a:pt x="0" y="18398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5"/>
          <p:cNvSpPr/>
          <p:nvPr/>
        </p:nvSpPr>
        <p:spPr>
          <a:xfrm>
            <a:off x="14425342" y="7157558"/>
            <a:ext cx="3840887" cy="1995266"/>
          </a:xfrm>
          <a:custGeom>
            <a:avLst/>
            <a:gdLst/>
            <a:ahLst/>
            <a:cxnLst/>
            <a:rect l="l" t="t" r="r" b="b"/>
            <a:pathLst>
              <a:path w="3840887" h="1995266" extrusionOk="0">
                <a:moveTo>
                  <a:pt x="0" y="0"/>
                </a:moveTo>
                <a:lnTo>
                  <a:pt x="3840887" y="0"/>
                </a:lnTo>
                <a:lnTo>
                  <a:pt x="3840887" y="1995266"/>
                </a:lnTo>
                <a:lnTo>
                  <a:pt x="0" y="19952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3905398" y="3605769"/>
            <a:ext cx="2207870" cy="220787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5"/>
          <p:cNvSpPr txBox="1"/>
          <p:nvPr/>
        </p:nvSpPr>
        <p:spPr>
          <a:xfrm>
            <a:off x="10210800" y="6088961"/>
            <a:ext cx="111258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24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Công cụ sử dụng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 txBox="1"/>
          <p:nvPr/>
        </p:nvSpPr>
        <p:spPr>
          <a:xfrm>
            <a:off x="487719" y="516710"/>
            <a:ext cx="16948200" cy="1219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69"/>
              <a:buFont typeface="Arial"/>
              <a:buNone/>
            </a:pPr>
            <a:r>
              <a:rPr lang="en-US" sz="7269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1.4. </a:t>
            </a:r>
            <a:r>
              <a:rPr lang="en-US" sz="7269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Phân</a:t>
            </a:r>
            <a:r>
              <a:rPr lang="en-US" sz="7269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7269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tích</a:t>
            </a:r>
            <a:r>
              <a:rPr lang="en-US" sz="7269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7269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hệ</a:t>
            </a:r>
            <a:r>
              <a:rPr lang="en-US" sz="7269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7269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thống</a:t>
            </a:r>
            <a:endParaRPr sz="7269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6"/>
          <p:cNvSpPr txBox="1"/>
          <p:nvPr/>
        </p:nvSpPr>
        <p:spPr>
          <a:xfrm>
            <a:off x="577872" y="5325700"/>
            <a:ext cx="12299907" cy="2716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99"/>
              <a:buFont typeface="Arial"/>
              <a:buNone/>
            </a:pPr>
            <a:endParaRPr sz="389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9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99"/>
              <a:buFont typeface="Arial"/>
              <a:buNone/>
            </a:pPr>
            <a:endParaRPr sz="389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9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99"/>
              <a:buFont typeface="Arial"/>
              <a:buNone/>
            </a:pPr>
            <a:endParaRPr sz="389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39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99"/>
              <a:buFont typeface="Arial"/>
              <a:buNone/>
            </a:pPr>
            <a:endParaRPr sz="389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6"/>
          <p:cNvSpPr/>
          <p:nvPr/>
        </p:nvSpPr>
        <p:spPr>
          <a:xfrm rot="-963533">
            <a:off x="6137757" y="5364533"/>
            <a:ext cx="10608508" cy="10568726"/>
          </a:xfrm>
          <a:custGeom>
            <a:avLst/>
            <a:gdLst/>
            <a:ahLst/>
            <a:cxnLst/>
            <a:rect l="l" t="t" r="r" b="b"/>
            <a:pathLst>
              <a:path w="10608508" h="10568726" extrusionOk="0">
                <a:moveTo>
                  <a:pt x="0" y="0"/>
                </a:moveTo>
                <a:lnTo>
                  <a:pt x="10608507" y="0"/>
                </a:lnTo>
                <a:lnTo>
                  <a:pt x="10608507" y="10568726"/>
                </a:lnTo>
                <a:lnTo>
                  <a:pt x="0" y="105687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6"/>
          <p:cNvSpPr txBox="1"/>
          <p:nvPr/>
        </p:nvSpPr>
        <p:spPr>
          <a:xfrm>
            <a:off x="-184056" y="2756839"/>
            <a:ext cx="17710128" cy="1400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210820" lvl="0" indent="0" algn="ctr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 dirty="0">
              <a:solidFill>
                <a:srgbClr val="05050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6"/>
          <p:cNvSpPr/>
          <p:nvPr/>
        </p:nvSpPr>
        <p:spPr>
          <a:xfrm>
            <a:off x="-1835814" y="-2975115"/>
            <a:ext cx="5566999" cy="4711261"/>
          </a:xfrm>
          <a:custGeom>
            <a:avLst/>
            <a:gdLst/>
            <a:ahLst/>
            <a:cxnLst/>
            <a:rect l="l" t="t" r="r" b="b"/>
            <a:pathLst>
              <a:path w="5566999" h="4711261" extrusionOk="0">
                <a:moveTo>
                  <a:pt x="0" y="0"/>
                </a:moveTo>
                <a:lnTo>
                  <a:pt x="5566999" y="0"/>
                </a:lnTo>
                <a:lnTo>
                  <a:pt x="5566999" y="4711262"/>
                </a:lnTo>
                <a:lnTo>
                  <a:pt x="0" y="471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62.png">
            <a:extLst>
              <a:ext uri="{FF2B5EF4-FFF2-40B4-BE49-F238E27FC236}">
                <a16:creationId xmlns:a16="http://schemas.microsoft.com/office/drawing/2014/main" id="{4F403286-D6AE-C12D-8AA9-EBF8B18E0877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3268369" y="1736146"/>
            <a:ext cx="11386900" cy="7552744"/>
          </a:xfrm>
          <a:prstGeom prst="rect">
            <a:avLst/>
          </a:prstGeom>
          <a:ln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0A08F3-968D-FBAE-45AB-04C9E8688E9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DD85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Google Shape;175;p7"/>
          <p:cNvSpPr/>
          <p:nvPr/>
        </p:nvSpPr>
        <p:spPr>
          <a:xfrm>
            <a:off x="7162800" y="1028699"/>
            <a:ext cx="10291510" cy="10287000"/>
          </a:xfrm>
          <a:custGeom>
            <a:avLst/>
            <a:gdLst/>
            <a:ahLst/>
            <a:cxnLst/>
            <a:rect l="l" t="t" r="r" b="b"/>
            <a:pathLst>
              <a:path w="11897699" h="10287000" extrusionOk="0">
                <a:moveTo>
                  <a:pt x="0" y="0"/>
                </a:moveTo>
                <a:lnTo>
                  <a:pt x="11897699" y="0"/>
                </a:lnTo>
                <a:lnTo>
                  <a:pt x="1189769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7"/>
          <p:cNvSpPr txBox="1"/>
          <p:nvPr/>
        </p:nvSpPr>
        <p:spPr>
          <a:xfrm>
            <a:off x="8597201" y="4620675"/>
            <a:ext cx="8032120" cy="2683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9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en-US" sz="80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8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80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nội</a:t>
            </a:r>
            <a:r>
              <a:rPr lang="en-US" sz="8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dung </a:t>
            </a:r>
            <a:r>
              <a:rPr lang="en-US" sz="80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đã</a:t>
            </a:r>
            <a:r>
              <a:rPr lang="en-US" sz="8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80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thực</a:t>
            </a:r>
            <a:r>
              <a:rPr lang="en-US" sz="8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80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hiện</a:t>
            </a:r>
            <a:endParaRPr sz="8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7"/>
          <p:cNvSpPr/>
          <p:nvPr/>
        </p:nvSpPr>
        <p:spPr>
          <a:xfrm>
            <a:off x="-1618340" y="-1326931"/>
            <a:ext cx="5566999" cy="4711261"/>
          </a:xfrm>
          <a:custGeom>
            <a:avLst/>
            <a:gdLst/>
            <a:ahLst/>
            <a:cxnLst/>
            <a:rect l="l" t="t" r="r" b="b"/>
            <a:pathLst>
              <a:path w="5566999" h="4711261" extrusionOk="0">
                <a:moveTo>
                  <a:pt x="0" y="0"/>
                </a:moveTo>
                <a:lnTo>
                  <a:pt x="5566999" y="0"/>
                </a:lnTo>
                <a:lnTo>
                  <a:pt x="5566999" y="4711262"/>
                </a:lnTo>
                <a:lnTo>
                  <a:pt x="0" y="471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c2d4d71b2e_0_3"/>
          <p:cNvSpPr/>
          <p:nvPr/>
        </p:nvSpPr>
        <p:spPr>
          <a:xfrm rot="-6144605">
            <a:off x="5567074" y="-6669792"/>
            <a:ext cx="8289827" cy="11827142"/>
          </a:xfrm>
          <a:custGeom>
            <a:avLst/>
            <a:gdLst/>
            <a:ahLst/>
            <a:cxnLst/>
            <a:rect l="l" t="t" r="r" b="b"/>
            <a:pathLst>
              <a:path w="7917976" h="6846048" extrusionOk="0">
                <a:moveTo>
                  <a:pt x="0" y="0"/>
                </a:moveTo>
                <a:lnTo>
                  <a:pt x="7917976" y="0"/>
                </a:lnTo>
                <a:lnTo>
                  <a:pt x="7917976" y="6846048"/>
                </a:lnTo>
                <a:lnTo>
                  <a:pt x="0" y="68460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g2c2d4d71b2e_0_3"/>
          <p:cNvSpPr txBox="1"/>
          <p:nvPr/>
        </p:nvSpPr>
        <p:spPr>
          <a:xfrm>
            <a:off x="4681437" y="244463"/>
            <a:ext cx="10061100" cy="119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89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 dirty="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rPr>
              <a:t>2.1. </a:t>
            </a:r>
            <a:r>
              <a:rPr lang="en-US" sz="6000" b="0" i="0" u="none" strike="noStrike" cap="none" dirty="0" err="1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rPr>
              <a:t>Xây</a:t>
            </a:r>
            <a:r>
              <a:rPr lang="en-US" sz="6000" b="0" i="0" u="none" strike="noStrike" cap="none" dirty="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rPr>
              <a:t> </a:t>
            </a:r>
            <a:r>
              <a:rPr lang="en-US" sz="6000" b="0" i="0" u="none" strike="noStrike" cap="none" dirty="0" err="1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rPr>
              <a:t>dựng</a:t>
            </a:r>
            <a:r>
              <a:rPr lang="en-US" sz="6000" b="0" i="0" u="none" strike="noStrike" cap="none" dirty="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rPr>
              <a:t> D</a:t>
            </a:r>
            <a:r>
              <a:rPr lang="en-US" sz="6000" dirty="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rPr>
              <a:t>atabase</a:t>
            </a:r>
            <a:r>
              <a:rPr lang="en-US" sz="6000" b="0" i="0" u="none" strike="noStrike" cap="none" dirty="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25.png">
            <a:extLst>
              <a:ext uri="{FF2B5EF4-FFF2-40B4-BE49-F238E27FC236}">
                <a16:creationId xmlns:a16="http://schemas.microsoft.com/office/drawing/2014/main" id="{5DB94CE9-23FF-A1EC-46B7-8B438CA0A89C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4681437" y="1556336"/>
            <a:ext cx="10395196" cy="7742211"/>
          </a:xfrm>
          <a:prstGeom prst="rect">
            <a:avLst/>
          </a:prstGeom>
          <a:ln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539</Words>
  <Application>Microsoft Office PowerPoint</Application>
  <PresentationFormat>Custom</PresentationFormat>
  <Paragraphs>48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Bungee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Tien Nguyen</cp:lastModifiedBy>
  <cp:revision>3</cp:revision>
  <dcterms:created xsi:type="dcterms:W3CDTF">2006-08-16T00:00:00Z</dcterms:created>
  <dcterms:modified xsi:type="dcterms:W3CDTF">2024-05-23T02:11:19Z</dcterms:modified>
</cp:coreProperties>
</file>